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4" r:id="rId7"/>
    <p:sldId id="265" r:id="rId8"/>
    <p:sldId id="258" r:id="rId9"/>
    <p:sldId id="259" r:id="rId10"/>
    <p:sldId id="260" r:id="rId11"/>
    <p:sldId id="266" r:id="rId12"/>
    <p:sldId id="267"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E2195-E047-730A-0C71-545514C468CE}" v="1835" vWet="1836" dt="2021-04-02T09:59:15.869"/>
    <p1510:client id="{3CF331B1-9F23-9180-9276-F2E180671AF8}" v="26" dt="2021-04-02T06:18:18.055"/>
    <p1510:client id="{7143BA9F-60D7-B000-FA84-20D69400693B}" v="1" dt="2021-04-02T10:05:00.420"/>
    <p1510:client id="{9D72F831-FDD4-420A-90E3-8F2E8009F9B1}" v="6" dt="2021-04-02T08:54:10.563"/>
    <p1510:client id="{F430BA9F-30B4-B000-FAE1-114530BC52F5}" v="658" dt="2021-04-02T05:43:34.734"/>
    <p1510:client id="{FE2D7C88-A405-4DD6-BDB6-E2E5BECE298D}" v="1753" dt="2021-04-02T16:11:59.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9F5E3-0F2F-4FC5-9803-BC7A3B7AEAB0}"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03964-2E8C-4831-A016-6B26B7B2FC13}" type="slidenum">
              <a:rPr lang="en-US" smtClean="0"/>
              <a:t>‹#›</a:t>
            </a:fld>
            <a:endParaRPr lang="en-US"/>
          </a:p>
        </p:txBody>
      </p:sp>
    </p:spTree>
    <p:extLst>
      <p:ext uri="{BB962C8B-B14F-4D97-AF65-F5344CB8AC3E}">
        <p14:creationId xmlns:p14="http://schemas.microsoft.com/office/powerpoint/2010/main" val="349939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603964-2E8C-4831-A016-6B26B7B2FC13}" type="slidenum">
              <a:rPr lang="en-US" smtClean="0"/>
              <a:t>1</a:t>
            </a:fld>
            <a:endParaRPr lang="en-US"/>
          </a:p>
        </p:txBody>
      </p:sp>
    </p:spTree>
    <p:extLst>
      <p:ext uri="{BB962C8B-B14F-4D97-AF65-F5344CB8AC3E}">
        <p14:creationId xmlns:p14="http://schemas.microsoft.com/office/powerpoint/2010/main" val="132385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03964-2E8C-4831-A016-6B26B7B2FC13}" type="slidenum">
              <a:rPr lang="en-US" smtClean="0"/>
              <a:t>3</a:t>
            </a:fld>
            <a:endParaRPr lang="en-US"/>
          </a:p>
        </p:txBody>
      </p:sp>
    </p:spTree>
    <p:extLst>
      <p:ext uri="{BB962C8B-B14F-4D97-AF65-F5344CB8AC3E}">
        <p14:creationId xmlns:p14="http://schemas.microsoft.com/office/powerpoint/2010/main" val="339583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74603964-2E8C-4831-A016-6B26B7B2FC13}" type="slidenum">
              <a:rPr lang="en-US" smtClean="0"/>
              <a:t>4</a:t>
            </a:fld>
            <a:endParaRPr lang="en-US"/>
          </a:p>
        </p:txBody>
      </p:sp>
    </p:spTree>
    <p:extLst>
      <p:ext uri="{BB962C8B-B14F-4D97-AF65-F5344CB8AC3E}">
        <p14:creationId xmlns:p14="http://schemas.microsoft.com/office/powerpoint/2010/main" val="34624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603964-2E8C-4831-A016-6B26B7B2FC13}" type="slidenum">
              <a:rPr lang="en-US" smtClean="0"/>
              <a:t>5</a:t>
            </a:fld>
            <a:endParaRPr lang="en-US"/>
          </a:p>
        </p:txBody>
      </p:sp>
    </p:spTree>
    <p:extLst>
      <p:ext uri="{BB962C8B-B14F-4D97-AF65-F5344CB8AC3E}">
        <p14:creationId xmlns:p14="http://schemas.microsoft.com/office/powerpoint/2010/main" val="237296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603964-2E8C-4831-A016-6B26B7B2FC13}" type="slidenum">
              <a:rPr lang="en-US" smtClean="0"/>
              <a:t>6</a:t>
            </a:fld>
            <a:endParaRPr lang="en-US"/>
          </a:p>
        </p:txBody>
      </p:sp>
    </p:spTree>
    <p:extLst>
      <p:ext uri="{BB962C8B-B14F-4D97-AF65-F5344CB8AC3E}">
        <p14:creationId xmlns:p14="http://schemas.microsoft.com/office/powerpoint/2010/main" val="204919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036608-FE7E-4DF3-A294-5A9BBE88F2EE}" type="datetime1">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106D2-5C49-4D86-936A-8B92D0B993AB}" type="datetime1">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4C4BA-21A2-4382-AA84-B21F1A485574}" type="datetime1">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55862-DFE4-4009-A140-387102397285}" type="datetime1">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83634-894C-45B1-92B5-ADAAA9AFC3BF}" type="datetime1">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444DD6-C31F-42B1-A36B-44ADE8D9E6C3}" type="datetime1">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D5C90-4082-4A66-BB72-FBF03B425ED5}" type="datetime1">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7ED3F-D41D-4543-9532-FE6E040B11D7}" type="datetime1">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53BE-87F2-4E82-BFF6-00DB5F8F1477}" type="datetime1">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2BF2B2-1F2A-4B86-981C-156B540ADE96}" type="datetime1">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9B8E0C-5E4D-4E9D-9DBE-E0A2FFB9A14C}" type="datetime1">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A615B-5864-4821-8F6D-DE16FF80FBE4}" type="datetime1">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6528" y="331608"/>
            <a:ext cx="9144000" cy="1654355"/>
          </a:xfrm>
        </p:spPr>
        <p:txBody>
          <a:bodyPr>
            <a:normAutofit fontScale="90000"/>
          </a:bodyPr>
          <a:lstStyle/>
          <a:p>
            <a:r>
              <a:rPr lang="en-US">
                <a:cs typeface="Calibri Light"/>
              </a:rPr>
              <a:t>Experimental Investigation of Active Vortex Generators</a:t>
            </a:r>
            <a:endParaRPr lang="en-US"/>
          </a:p>
        </p:txBody>
      </p:sp>
      <p:sp>
        <p:nvSpPr>
          <p:cNvPr id="3" name="Subtitle 2"/>
          <p:cNvSpPr>
            <a:spLocks noGrp="1"/>
          </p:cNvSpPr>
          <p:nvPr>
            <p:ph type="subTitle" idx="1"/>
          </p:nvPr>
        </p:nvSpPr>
        <p:spPr>
          <a:xfrm>
            <a:off x="1524000" y="3749041"/>
            <a:ext cx="9144000" cy="1973154"/>
          </a:xfrm>
        </p:spPr>
        <p:txBody>
          <a:bodyPr vert="horz" lIns="91440" tIns="45720" rIns="91440" bIns="45720" rtlCol="0" anchor="t">
            <a:normAutofit fontScale="92500" lnSpcReduction="10000"/>
          </a:bodyPr>
          <a:lstStyle/>
          <a:p>
            <a:r>
              <a:rPr lang="en-US">
                <a:cs typeface="Calibri"/>
              </a:rPr>
              <a:t>David Aksenfeld, Robert Belz-Templeman</a:t>
            </a:r>
          </a:p>
          <a:p>
            <a:r>
              <a:rPr lang="en-US">
                <a:cs typeface="Calibri"/>
              </a:rPr>
              <a:t>Dr. Lance Traub</a:t>
            </a:r>
          </a:p>
          <a:p>
            <a:r>
              <a:rPr lang="en-US">
                <a:cs typeface="Calibri"/>
              </a:rPr>
              <a:t>Embry-Riddle Aeronautical University</a:t>
            </a:r>
          </a:p>
          <a:p>
            <a:r>
              <a:rPr lang="en-US">
                <a:cs typeface="Calibri"/>
              </a:rPr>
              <a:t>Arizona Space Grant Symposium</a:t>
            </a:r>
          </a:p>
          <a:p>
            <a:r>
              <a:rPr lang="en-US">
                <a:cs typeface="Calibri"/>
              </a:rPr>
              <a:t>4/17/2021</a:t>
            </a:r>
          </a:p>
        </p:txBody>
      </p:sp>
      <p:sp>
        <p:nvSpPr>
          <p:cNvPr id="11" name="Rectangle 10">
            <a:extLst>
              <a:ext uri="{FF2B5EF4-FFF2-40B4-BE49-F238E27FC236}">
                <a16:creationId xmlns:a16="http://schemas.microsoft.com/office/drawing/2014/main" id="{DD98B06C-45B6-4D68-8A19-41869AF72888}"/>
              </a:ext>
            </a:extLst>
          </p:cNvPr>
          <p:cNvSpPr/>
          <p:nvPr/>
        </p:nvSpPr>
        <p:spPr>
          <a:xfrm>
            <a:off x="10945091" y="138545"/>
            <a:ext cx="803564" cy="8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8520E4-4317-4EBC-905A-0EB9BD73B686}"/>
              </a:ext>
            </a:extLst>
          </p:cNvPr>
          <p:cNvSpPr txBox="1"/>
          <p:nvPr/>
        </p:nvSpPr>
        <p:spPr>
          <a:xfrm>
            <a:off x="6594764" y="5934625"/>
            <a:ext cx="4655128" cy="784830"/>
          </a:xfrm>
          <a:prstGeom prst="rect">
            <a:avLst/>
          </a:prstGeom>
          <a:noFill/>
        </p:spPr>
        <p:txBody>
          <a:bodyPr wrap="square" rtlCol="0">
            <a:spAutoFit/>
          </a:bodyPr>
          <a:lstStyle/>
          <a:p>
            <a:r>
              <a:rPr lang="en-US" sz="900" b="1"/>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a:t>
            </a:r>
            <a:r>
              <a:rPr lang="en-US" sz="900" b="1" i="1"/>
              <a:t> </a:t>
            </a:r>
            <a:r>
              <a:rPr lang="en-US" sz="900" b="1"/>
              <a:t>This work was supported through a NASA grant awarded to the Arizona/NASA Space Grant Consortium.</a:t>
            </a:r>
            <a:endParaRPr lang="en-US" sz="9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2D07-111F-45FE-B80F-F2618BD2DE62}"/>
              </a:ext>
            </a:extLst>
          </p:cNvPr>
          <p:cNvSpPr>
            <a:spLocks noGrp="1"/>
          </p:cNvSpPr>
          <p:nvPr>
            <p:ph type="title"/>
          </p:nvPr>
        </p:nvSpPr>
        <p:spPr/>
        <p:txBody>
          <a:bodyPr/>
          <a:lstStyle/>
          <a:p>
            <a:r>
              <a:rPr lang="en-US">
                <a:cs typeface="Calibri Light"/>
              </a:rPr>
              <a:t>Analysis</a:t>
            </a:r>
            <a:endParaRPr lang="en-US"/>
          </a:p>
        </p:txBody>
      </p:sp>
      <p:sp>
        <p:nvSpPr>
          <p:cNvPr id="3" name="Content Placeholder 2">
            <a:extLst>
              <a:ext uri="{FF2B5EF4-FFF2-40B4-BE49-F238E27FC236}">
                <a16:creationId xmlns:a16="http://schemas.microsoft.com/office/drawing/2014/main" id="{9407D99E-E26C-4EEA-8536-D0C682AB7F8F}"/>
              </a:ext>
            </a:extLst>
          </p:cNvPr>
          <p:cNvSpPr>
            <a:spLocks noGrp="1"/>
          </p:cNvSpPr>
          <p:nvPr>
            <p:ph sz="half" idx="1"/>
          </p:nvPr>
        </p:nvSpPr>
        <p:spPr/>
        <p:txBody>
          <a:bodyPr vert="horz" lIns="91440" tIns="45720" rIns="91440" bIns="45720" rtlCol="0" anchor="t">
            <a:normAutofit/>
          </a:bodyPr>
          <a:lstStyle/>
          <a:p>
            <a:r>
              <a:rPr lang="en-US"/>
              <a:t>Force balance data</a:t>
            </a:r>
          </a:p>
          <a:p>
            <a:pPr lvl="1">
              <a:lnSpc>
                <a:spcPct val="100000"/>
              </a:lnSpc>
              <a:spcAft>
                <a:spcPts val="2400"/>
              </a:spcAft>
            </a:pPr>
            <a:r>
              <a:rPr lang="en-US"/>
              <a:t>Lift, drag plots</a:t>
            </a:r>
            <a:endParaRPr lang="en-US">
              <a:cs typeface="Calibri" panose="020F0502020204030204"/>
            </a:endParaRPr>
          </a:p>
          <a:p>
            <a:r>
              <a:rPr lang="en-US"/>
              <a:t>Surface pressure measurements</a:t>
            </a:r>
            <a:endParaRPr lang="en-US">
              <a:cs typeface="Calibri"/>
            </a:endParaRPr>
          </a:p>
          <a:p>
            <a:pPr lvl="1">
              <a:spcAft>
                <a:spcPts val="2400"/>
              </a:spcAft>
            </a:pPr>
            <a:r>
              <a:rPr lang="en-US"/>
              <a:t>Pressure distribution plots</a:t>
            </a:r>
            <a:endParaRPr lang="en-US">
              <a:cs typeface="Calibri" panose="020F0502020204030204"/>
            </a:endParaRPr>
          </a:p>
          <a:p>
            <a:r>
              <a:rPr lang="en-US"/>
              <a:t>Surface flow visualization</a:t>
            </a:r>
            <a:endParaRPr lang="en-US">
              <a:cs typeface="Calibri"/>
            </a:endParaRPr>
          </a:p>
        </p:txBody>
      </p:sp>
      <p:pic>
        <p:nvPicPr>
          <p:cNvPr id="10" name="Picture 10" descr="Chart, line chart&#10;&#10;Description automatically generated">
            <a:extLst>
              <a:ext uri="{FF2B5EF4-FFF2-40B4-BE49-F238E27FC236}">
                <a16:creationId xmlns:a16="http://schemas.microsoft.com/office/drawing/2014/main" id="{17D4A868-D693-4BD4-982A-8CD7EBA4724F}"/>
              </a:ext>
            </a:extLst>
          </p:cNvPr>
          <p:cNvPicPr>
            <a:picLocks noGrp="1" noChangeAspect="1"/>
          </p:cNvPicPr>
          <p:nvPr>
            <p:ph sz="half" idx="2"/>
          </p:nvPr>
        </p:nvPicPr>
        <p:blipFill>
          <a:blip r:embed="rId3"/>
          <a:stretch>
            <a:fillRect/>
          </a:stretch>
        </p:blipFill>
        <p:spPr>
          <a:xfrm>
            <a:off x="6347341" y="1250531"/>
            <a:ext cx="4284978" cy="4351338"/>
          </a:xfrm>
        </p:spPr>
      </p:pic>
      <p:sp>
        <p:nvSpPr>
          <p:cNvPr id="11" name="TextBox 10">
            <a:extLst>
              <a:ext uri="{FF2B5EF4-FFF2-40B4-BE49-F238E27FC236}">
                <a16:creationId xmlns:a16="http://schemas.microsoft.com/office/drawing/2014/main" id="{89EA2B8F-3DB8-4F4A-82C6-CBBDA348D359}"/>
              </a:ext>
            </a:extLst>
          </p:cNvPr>
          <p:cNvSpPr txBox="1"/>
          <p:nvPr/>
        </p:nvSpPr>
        <p:spPr>
          <a:xfrm>
            <a:off x="6722854" y="5558287"/>
            <a:ext cx="41378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Anderson, J.D </a:t>
            </a:r>
            <a:r>
              <a:rPr lang="en-US" sz="1000" i="1"/>
              <a:t>Fundamentals of Aerodynamics</a:t>
            </a:r>
            <a:endParaRPr lang="en-US" sz="1000">
              <a:cs typeface="Calibri" panose="020F0502020204030204"/>
            </a:endParaRPr>
          </a:p>
        </p:txBody>
      </p:sp>
    </p:spTree>
    <p:extLst>
      <p:ext uri="{BB962C8B-B14F-4D97-AF65-F5344CB8AC3E}">
        <p14:creationId xmlns:p14="http://schemas.microsoft.com/office/powerpoint/2010/main" val="30873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DD14-EE94-4324-B679-36DB295896D8}"/>
              </a:ext>
            </a:extLst>
          </p:cNvPr>
          <p:cNvSpPr>
            <a:spLocks noGrp="1"/>
          </p:cNvSpPr>
          <p:nvPr>
            <p:ph type="title"/>
          </p:nvPr>
        </p:nvSpPr>
        <p:spPr/>
        <p:txBody>
          <a:bodyPr/>
          <a:lstStyle/>
          <a:p>
            <a:r>
              <a:rPr lang="en-US">
                <a:cs typeface="Calibri Light"/>
              </a:rPr>
              <a:t>Progress</a:t>
            </a:r>
          </a:p>
        </p:txBody>
      </p:sp>
      <p:sp>
        <p:nvSpPr>
          <p:cNvPr id="3" name="Content Placeholder 2">
            <a:extLst>
              <a:ext uri="{FF2B5EF4-FFF2-40B4-BE49-F238E27FC236}">
                <a16:creationId xmlns:a16="http://schemas.microsoft.com/office/drawing/2014/main" id="{8363D7A3-7643-4C86-AAC9-544E302841ED}"/>
              </a:ext>
            </a:extLst>
          </p:cNvPr>
          <p:cNvSpPr>
            <a:spLocks noGrp="1"/>
          </p:cNvSpPr>
          <p:nvPr>
            <p:ph sz="half" idx="1"/>
          </p:nvPr>
        </p:nvSpPr>
        <p:spPr/>
        <p:txBody>
          <a:bodyPr vert="horz" lIns="91440" tIns="45720" rIns="91440" bIns="45720" rtlCol="0" anchor="t">
            <a:normAutofit/>
          </a:bodyPr>
          <a:lstStyle/>
          <a:p>
            <a:pPr>
              <a:lnSpc>
                <a:spcPct val="100000"/>
              </a:lnSpc>
            </a:pPr>
            <a:r>
              <a:rPr lang="en-US" dirty="0">
                <a:cs typeface="Calibri"/>
              </a:rPr>
              <a:t>Design completed</a:t>
            </a:r>
            <a:endParaRPr lang="en-US" dirty="0"/>
          </a:p>
          <a:p>
            <a:pPr>
              <a:lnSpc>
                <a:spcPct val="200000"/>
              </a:lnSpc>
            </a:pPr>
            <a:r>
              <a:rPr lang="en-US" dirty="0">
                <a:cs typeface="Calibri"/>
              </a:rPr>
              <a:t>Electronics tested</a:t>
            </a:r>
          </a:p>
          <a:p>
            <a:pPr>
              <a:lnSpc>
                <a:spcPct val="200000"/>
              </a:lnSpc>
            </a:pPr>
            <a:r>
              <a:rPr lang="en-US" dirty="0">
                <a:cs typeface="Calibri"/>
              </a:rPr>
              <a:t>Manufacturing in progress</a:t>
            </a:r>
          </a:p>
          <a:p>
            <a:pPr marL="457200" lvl="1" indent="0">
              <a:buNone/>
            </a:pPr>
            <a:endParaRPr lang="en-US" dirty="0">
              <a:cs typeface="Calibri"/>
            </a:endParaRPr>
          </a:p>
        </p:txBody>
      </p:sp>
      <p:pic>
        <p:nvPicPr>
          <p:cNvPr id="9" name="Content Placeholder 8" descr="A picture containing gear&#10;&#10;Description automatically generated">
            <a:extLst>
              <a:ext uri="{FF2B5EF4-FFF2-40B4-BE49-F238E27FC236}">
                <a16:creationId xmlns:a16="http://schemas.microsoft.com/office/drawing/2014/main" id="{2F6003D7-5E7E-4FE1-BE9B-4760761B49A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44756" y="1432583"/>
            <a:ext cx="5181600" cy="3454400"/>
          </a:xfrm>
        </p:spPr>
      </p:pic>
    </p:spTree>
    <p:extLst>
      <p:ext uri="{BB962C8B-B14F-4D97-AF65-F5344CB8AC3E}">
        <p14:creationId xmlns:p14="http://schemas.microsoft.com/office/powerpoint/2010/main" val="199423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ECE-6B03-435A-BBB7-FD7DA351CAC9}"/>
              </a:ext>
            </a:extLst>
          </p:cNvPr>
          <p:cNvSpPr>
            <a:spLocks noGrp="1"/>
          </p:cNvSpPr>
          <p:nvPr>
            <p:ph type="title"/>
          </p:nvPr>
        </p:nvSpPr>
        <p:spPr/>
        <p:txBody>
          <a:bodyPr/>
          <a:lstStyle/>
          <a:p>
            <a:r>
              <a:rPr lang="en-US" dirty="0">
                <a:cs typeface="Calibri Light"/>
              </a:rPr>
              <a:t>Future Steps</a:t>
            </a:r>
            <a:endParaRPr lang="en-US" dirty="0"/>
          </a:p>
        </p:txBody>
      </p:sp>
      <p:sp>
        <p:nvSpPr>
          <p:cNvPr id="3" name="Content Placeholder 2">
            <a:extLst>
              <a:ext uri="{FF2B5EF4-FFF2-40B4-BE49-F238E27FC236}">
                <a16:creationId xmlns:a16="http://schemas.microsoft.com/office/drawing/2014/main" id="{E903D297-51A0-4B47-AFC7-B542A6A4E17A}"/>
              </a:ext>
            </a:extLst>
          </p:cNvPr>
          <p:cNvSpPr>
            <a:spLocks noGrp="1"/>
          </p:cNvSpPr>
          <p:nvPr>
            <p:ph sz="half" idx="1"/>
          </p:nvPr>
        </p:nvSpPr>
        <p:spPr/>
        <p:txBody>
          <a:bodyPr vert="horz" lIns="91440" tIns="45720" rIns="91440" bIns="45720" rtlCol="0" anchor="t">
            <a:normAutofit/>
          </a:bodyPr>
          <a:lstStyle/>
          <a:p>
            <a:pPr>
              <a:lnSpc>
                <a:spcPct val="100000"/>
              </a:lnSpc>
            </a:pPr>
            <a:r>
              <a:rPr lang="en-US" dirty="0">
                <a:cs typeface="Calibri"/>
              </a:rPr>
              <a:t>Complete testing</a:t>
            </a:r>
            <a:endParaRPr lang="en-US" dirty="0"/>
          </a:p>
          <a:p>
            <a:pPr>
              <a:lnSpc>
                <a:spcPct val="100000"/>
              </a:lnSpc>
            </a:pPr>
            <a:r>
              <a:rPr lang="en-US" dirty="0">
                <a:cs typeface="Calibri"/>
              </a:rPr>
              <a:t>Analyze test data</a:t>
            </a:r>
          </a:p>
          <a:p>
            <a:pPr lvl="1">
              <a:lnSpc>
                <a:spcPct val="100000"/>
              </a:lnSpc>
            </a:pPr>
            <a:r>
              <a:rPr lang="en-US" dirty="0">
                <a:cs typeface="Calibri"/>
              </a:rPr>
              <a:t>Determine best disk geometry and frequency</a:t>
            </a:r>
          </a:p>
          <a:p>
            <a:pPr>
              <a:lnSpc>
                <a:spcPct val="100000"/>
              </a:lnSpc>
            </a:pPr>
            <a:r>
              <a:rPr lang="en-US" dirty="0">
                <a:cs typeface="Calibri"/>
              </a:rPr>
              <a:t>Share results</a:t>
            </a:r>
          </a:p>
          <a:p>
            <a:pPr lvl="1">
              <a:lnSpc>
                <a:spcPct val="100000"/>
              </a:lnSpc>
            </a:pPr>
            <a:r>
              <a:rPr lang="en-US" dirty="0">
                <a:cs typeface="Calibri"/>
              </a:rPr>
              <a:t>Publish findings in a research journal</a:t>
            </a:r>
          </a:p>
        </p:txBody>
      </p:sp>
    </p:spTree>
    <p:extLst>
      <p:ext uri="{BB962C8B-B14F-4D97-AF65-F5344CB8AC3E}">
        <p14:creationId xmlns:p14="http://schemas.microsoft.com/office/powerpoint/2010/main" val="417515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633B-49E5-48A9-AB64-C28772F6B527}"/>
              </a:ext>
            </a:extLst>
          </p:cNvPr>
          <p:cNvSpPr>
            <a:spLocks noGrp="1"/>
          </p:cNvSpPr>
          <p:nvPr>
            <p:ph type="title"/>
          </p:nvPr>
        </p:nvSpPr>
        <p:spPr/>
        <p:txBody>
          <a:bodyPr/>
          <a:lstStyle/>
          <a:p>
            <a:r>
              <a:rPr lang="en-US">
                <a:cs typeface="Calibri Light"/>
              </a:rPr>
              <a:t>Problem</a:t>
            </a:r>
            <a:endParaRPr lang="en-US"/>
          </a:p>
        </p:txBody>
      </p:sp>
      <p:sp>
        <p:nvSpPr>
          <p:cNvPr id="3" name="Content Placeholder 2">
            <a:extLst>
              <a:ext uri="{FF2B5EF4-FFF2-40B4-BE49-F238E27FC236}">
                <a16:creationId xmlns:a16="http://schemas.microsoft.com/office/drawing/2014/main" id="{2CEA3DE0-6A25-48E9-BD87-76D58701CF44}"/>
              </a:ext>
            </a:extLst>
          </p:cNvPr>
          <p:cNvSpPr>
            <a:spLocks noGrp="1"/>
          </p:cNvSpPr>
          <p:nvPr>
            <p:ph sz="half" idx="1"/>
          </p:nvPr>
        </p:nvSpPr>
        <p:spPr/>
        <p:txBody>
          <a:bodyPr vert="horz" lIns="91440" tIns="45720" rIns="91440" bIns="45720" rtlCol="0" anchor="t">
            <a:normAutofit/>
          </a:bodyPr>
          <a:lstStyle/>
          <a:p>
            <a:pPr>
              <a:lnSpc>
                <a:spcPct val="100000"/>
              </a:lnSpc>
            </a:pPr>
            <a:r>
              <a:rPr lang="en-US">
                <a:cs typeface="Calibri"/>
              </a:rPr>
              <a:t>Improving wing aerodynamics</a:t>
            </a:r>
          </a:p>
          <a:p>
            <a:pPr marL="0" indent="0">
              <a:lnSpc>
                <a:spcPct val="100000"/>
              </a:lnSpc>
              <a:buNone/>
            </a:pPr>
            <a:endParaRPr lang="en-US"/>
          </a:p>
          <a:p>
            <a:pPr>
              <a:lnSpc>
                <a:spcPct val="100000"/>
              </a:lnSpc>
            </a:pPr>
            <a:r>
              <a:rPr lang="en-US">
                <a:cs typeface="Calibri"/>
              </a:rPr>
              <a:t>Difficulties of integrating active flow control into actual aircraft</a:t>
            </a:r>
          </a:p>
          <a:p>
            <a:endParaRPr lang="en-US">
              <a:cs typeface="Calibri"/>
            </a:endParaRPr>
          </a:p>
        </p:txBody>
      </p:sp>
    </p:spTree>
    <p:extLst>
      <p:ext uri="{BB962C8B-B14F-4D97-AF65-F5344CB8AC3E}">
        <p14:creationId xmlns:p14="http://schemas.microsoft.com/office/powerpoint/2010/main" val="150601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43B6-4164-46B0-8F03-741DBA5181B2}"/>
              </a:ext>
            </a:extLst>
          </p:cNvPr>
          <p:cNvSpPr>
            <a:spLocks noGrp="1"/>
          </p:cNvSpPr>
          <p:nvPr>
            <p:ph type="title"/>
          </p:nvPr>
        </p:nvSpPr>
        <p:spPr/>
        <p:txBody>
          <a:bodyPr/>
          <a:lstStyle/>
          <a:p>
            <a:r>
              <a:rPr lang="en-US">
                <a:cs typeface="Calibri Light"/>
              </a:rPr>
              <a:t>Flow Separation</a:t>
            </a:r>
            <a:endParaRPr lang="en-US"/>
          </a:p>
        </p:txBody>
      </p:sp>
      <p:sp>
        <p:nvSpPr>
          <p:cNvPr id="3" name="Content Placeholder 2">
            <a:extLst>
              <a:ext uri="{FF2B5EF4-FFF2-40B4-BE49-F238E27FC236}">
                <a16:creationId xmlns:a16="http://schemas.microsoft.com/office/drawing/2014/main" id="{A149BE60-8C80-48CF-95A4-A502DD1CFE4D}"/>
              </a:ext>
            </a:extLst>
          </p:cNvPr>
          <p:cNvSpPr>
            <a:spLocks noGrp="1"/>
          </p:cNvSpPr>
          <p:nvPr>
            <p:ph sz="half" idx="1"/>
          </p:nvPr>
        </p:nvSpPr>
        <p:spPr>
          <a:xfrm>
            <a:off x="838200" y="1535693"/>
            <a:ext cx="5181600" cy="4351338"/>
          </a:xfrm>
        </p:spPr>
        <p:txBody>
          <a:bodyPr vert="horz" lIns="91440" tIns="45720" rIns="91440" bIns="45720" rtlCol="0" anchor="t">
            <a:normAutofit/>
          </a:bodyPr>
          <a:lstStyle/>
          <a:p>
            <a:pPr marL="0" indent="0" algn="ctr">
              <a:lnSpc>
                <a:spcPct val="100000"/>
              </a:lnSpc>
              <a:buNone/>
            </a:pPr>
            <a:r>
              <a:rPr lang="en-US">
                <a:cs typeface="Calibri"/>
              </a:rPr>
              <a:t>High angle of attack</a:t>
            </a:r>
            <a:endParaRPr lang="en-US"/>
          </a:p>
        </p:txBody>
      </p:sp>
      <p:pic>
        <p:nvPicPr>
          <p:cNvPr id="8" name="Picture 8" descr="A picture containing indoor, steel, kitchen appliance, food processor&#10;&#10;Description automatically generated">
            <a:extLst>
              <a:ext uri="{FF2B5EF4-FFF2-40B4-BE49-F238E27FC236}">
                <a16:creationId xmlns:a16="http://schemas.microsoft.com/office/drawing/2014/main" id="{144843BB-87C9-40A0-B0AB-B047807D23D7}"/>
              </a:ext>
            </a:extLst>
          </p:cNvPr>
          <p:cNvPicPr>
            <a:picLocks noChangeAspect="1"/>
          </p:cNvPicPr>
          <p:nvPr/>
        </p:nvPicPr>
        <p:blipFill rotWithShape="1">
          <a:blip r:embed="rId3"/>
          <a:srcRect l="3141" t="-394" r="6283" b="370"/>
          <a:stretch/>
        </p:blipFill>
        <p:spPr>
          <a:xfrm rot="10800000">
            <a:off x="7518198" y="2061864"/>
            <a:ext cx="2484691" cy="3658466"/>
          </a:xfrm>
          <a:prstGeom prst="rect">
            <a:avLst/>
          </a:prstGeom>
        </p:spPr>
      </p:pic>
      <p:sp>
        <p:nvSpPr>
          <p:cNvPr id="9" name="Content Placeholder 8">
            <a:extLst>
              <a:ext uri="{FF2B5EF4-FFF2-40B4-BE49-F238E27FC236}">
                <a16:creationId xmlns:a16="http://schemas.microsoft.com/office/drawing/2014/main" id="{874F0CF5-1C1C-40E8-A109-22E367214A43}"/>
              </a:ext>
            </a:extLst>
          </p:cNvPr>
          <p:cNvSpPr>
            <a:spLocks noGrp="1"/>
          </p:cNvSpPr>
          <p:nvPr>
            <p:ph sz="half" idx="2"/>
          </p:nvPr>
        </p:nvSpPr>
        <p:spPr>
          <a:xfrm>
            <a:off x="6172200" y="1535693"/>
            <a:ext cx="5181600" cy="4351338"/>
          </a:xfrm>
        </p:spPr>
        <p:txBody>
          <a:bodyPr vert="horz" lIns="91440" tIns="45720" rIns="91440" bIns="45720" rtlCol="0" anchor="t">
            <a:normAutofit/>
          </a:bodyPr>
          <a:lstStyle/>
          <a:p>
            <a:pPr marL="0" indent="0" algn="ctr">
              <a:buNone/>
            </a:pPr>
            <a:r>
              <a:rPr lang="en-US"/>
              <a:t>Laminar separation bubble</a:t>
            </a:r>
            <a:endParaRPr lang="en-US">
              <a:cs typeface="Calibri" panose="020F0502020204030204"/>
            </a:endParaRPr>
          </a:p>
        </p:txBody>
      </p:sp>
      <p:pic>
        <p:nvPicPr>
          <p:cNvPr id="10" name="Picture 6">
            <a:extLst>
              <a:ext uri="{FF2B5EF4-FFF2-40B4-BE49-F238E27FC236}">
                <a16:creationId xmlns:a16="http://schemas.microsoft.com/office/drawing/2014/main" id="{862B757F-162F-4CF2-ABC5-2230C3509E13}"/>
              </a:ext>
            </a:extLst>
          </p:cNvPr>
          <p:cNvPicPr>
            <a:picLocks noChangeAspect="1"/>
          </p:cNvPicPr>
          <p:nvPr/>
        </p:nvPicPr>
        <p:blipFill rotWithShape="1">
          <a:blip r:embed="rId4"/>
          <a:srcRect t="17983" b="24979"/>
          <a:stretch/>
        </p:blipFill>
        <p:spPr>
          <a:xfrm>
            <a:off x="838200" y="2178670"/>
            <a:ext cx="5181600" cy="2060295"/>
          </a:xfrm>
          <a:prstGeom prst="rect">
            <a:avLst/>
          </a:prstGeom>
        </p:spPr>
      </p:pic>
      <p:sp>
        <p:nvSpPr>
          <p:cNvPr id="12" name="TextBox 11">
            <a:extLst>
              <a:ext uri="{FF2B5EF4-FFF2-40B4-BE49-F238E27FC236}">
                <a16:creationId xmlns:a16="http://schemas.microsoft.com/office/drawing/2014/main" id="{5924B912-AB89-497C-B94E-50C64C166128}"/>
              </a:ext>
            </a:extLst>
          </p:cNvPr>
          <p:cNvSpPr txBox="1"/>
          <p:nvPr/>
        </p:nvSpPr>
        <p:spPr>
          <a:xfrm>
            <a:off x="2056669" y="4240038"/>
            <a:ext cx="2744662" cy="246221"/>
          </a:xfrm>
          <a:prstGeom prst="rect">
            <a:avLst/>
          </a:prstGeom>
          <a:noFill/>
        </p:spPr>
        <p:txBody>
          <a:bodyPr wrap="none" rtlCol="0">
            <a:spAutoFit/>
          </a:bodyPr>
          <a:lstStyle/>
          <a:p>
            <a:r>
              <a:rPr lang="en-US" sz="1000" i="1"/>
              <a:t>Licensed under Creative Commons Attribution 3.0</a:t>
            </a:r>
          </a:p>
        </p:txBody>
      </p:sp>
      <p:sp>
        <p:nvSpPr>
          <p:cNvPr id="14" name="TextBox 13">
            <a:extLst>
              <a:ext uri="{FF2B5EF4-FFF2-40B4-BE49-F238E27FC236}">
                <a16:creationId xmlns:a16="http://schemas.microsoft.com/office/drawing/2014/main" id="{81737C6A-C011-48AF-B864-1CDDC6C2C25B}"/>
              </a:ext>
            </a:extLst>
          </p:cNvPr>
          <p:cNvSpPr txBox="1"/>
          <p:nvPr/>
        </p:nvSpPr>
        <p:spPr>
          <a:xfrm>
            <a:off x="8275474" y="5720330"/>
            <a:ext cx="970137" cy="246221"/>
          </a:xfrm>
          <a:prstGeom prst="rect">
            <a:avLst/>
          </a:prstGeom>
          <a:noFill/>
        </p:spPr>
        <p:txBody>
          <a:bodyPr wrap="none" rtlCol="0">
            <a:spAutoFit/>
          </a:bodyPr>
          <a:lstStyle/>
          <a:p>
            <a:r>
              <a:rPr lang="en-US" sz="1000"/>
              <a:t>Author’s Photo</a:t>
            </a:r>
          </a:p>
        </p:txBody>
      </p:sp>
    </p:spTree>
    <p:extLst>
      <p:ext uri="{BB962C8B-B14F-4D97-AF65-F5344CB8AC3E}">
        <p14:creationId xmlns:p14="http://schemas.microsoft.com/office/powerpoint/2010/main" val="4729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2D1D-58A0-45CA-BF5D-4AA1A7D088B3}"/>
              </a:ext>
            </a:extLst>
          </p:cNvPr>
          <p:cNvSpPr>
            <a:spLocks noGrp="1"/>
          </p:cNvSpPr>
          <p:nvPr>
            <p:ph type="title"/>
          </p:nvPr>
        </p:nvSpPr>
        <p:spPr/>
        <p:txBody>
          <a:bodyPr/>
          <a:lstStyle/>
          <a:p>
            <a:r>
              <a:rPr lang="en-US"/>
              <a:t>Flow Control</a:t>
            </a:r>
          </a:p>
        </p:txBody>
      </p:sp>
      <p:sp>
        <p:nvSpPr>
          <p:cNvPr id="3" name="Content Placeholder 2">
            <a:extLst>
              <a:ext uri="{FF2B5EF4-FFF2-40B4-BE49-F238E27FC236}">
                <a16:creationId xmlns:a16="http://schemas.microsoft.com/office/drawing/2014/main" id="{A9B537C8-4FDB-4578-9EEE-C6CF849D1C8A}"/>
              </a:ext>
            </a:extLst>
          </p:cNvPr>
          <p:cNvSpPr>
            <a:spLocks noGrp="1"/>
          </p:cNvSpPr>
          <p:nvPr>
            <p:ph sz="half" idx="1"/>
          </p:nvPr>
        </p:nvSpPr>
        <p:spPr/>
        <p:txBody>
          <a:bodyPr vert="horz" lIns="91440" tIns="45720" rIns="91440" bIns="45720" rtlCol="0" anchor="t">
            <a:normAutofit/>
          </a:bodyPr>
          <a:lstStyle/>
          <a:p>
            <a:pPr marL="0" indent="0" algn="ctr">
              <a:buNone/>
            </a:pPr>
            <a:r>
              <a:rPr lang="en-US"/>
              <a:t>Passive </a:t>
            </a:r>
          </a:p>
          <a:p>
            <a:endParaRPr lang="en-US"/>
          </a:p>
        </p:txBody>
      </p:sp>
      <p:sp>
        <p:nvSpPr>
          <p:cNvPr id="4" name="Content Placeholder 3">
            <a:extLst>
              <a:ext uri="{FF2B5EF4-FFF2-40B4-BE49-F238E27FC236}">
                <a16:creationId xmlns:a16="http://schemas.microsoft.com/office/drawing/2014/main" id="{35390C02-E878-41BB-B263-97AD2B61DDD6}"/>
              </a:ext>
            </a:extLst>
          </p:cNvPr>
          <p:cNvSpPr>
            <a:spLocks noGrp="1"/>
          </p:cNvSpPr>
          <p:nvPr>
            <p:ph sz="half" idx="2"/>
          </p:nvPr>
        </p:nvSpPr>
        <p:spPr/>
        <p:txBody>
          <a:bodyPr vert="horz" lIns="91440" tIns="45720" rIns="91440" bIns="45720" rtlCol="0" anchor="t">
            <a:normAutofit/>
          </a:bodyPr>
          <a:lstStyle/>
          <a:p>
            <a:pPr marL="0" indent="0" algn="ctr">
              <a:buNone/>
            </a:pPr>
            <a:r>
              <a:rPr lang="en-US">
                <a:cs typeface="Calibri"/>
              </a:rPr>
              <a:t>Active</a:t>
            </a:r>
            <a:endParaRPr lang="en-US"/>
          </a:p>
        </p:txBody>
      </p:sp>
      <p:pic>
        <p:nvPicPr>
          <p:cNvPr id="7" name="Picture 6" descr="A silver cell phone&#10;&#10;Description automatically generated with low confidence">
            <a:extLst>
              <a:ext uri="{FF2B5EF4-FFF2-40B4-BE49-F238E27FC236}">
                <a16:creationId xmlns:a16="http://schemas.microsoft.com/office/drawing/2014/main" id="{AE98EFD0-D737-4100-9A80-8A932C68C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519" y="2810211"/>
            <a:ext cx="4234962" cy="2382166"/>
          </a:xfrm>
          <a:prstGeom prst="rect">
            <a:avLst/>
          </a:prstGeom>
        </p:spPr>
      </p:pic>
      <p:sp>
        <p:nvSpPr>
          <p:cNvPr id="8" name="TextBox 7">
            <a:extLst>
              <a:ext uri="{FF2B5EF4-FFF2-40B4-BE49-F238E27FC236}">
                <a16:creationId xmlns:a16="http://schemas.microsoft.com/office/drawing/2014/main" id="{FE321B62-9E36-43A9-B6D8-B8F6C2514470}"/>
              </a:ext>
            </a:extLst>
          </p:cNvPr>
          <p:cNvSpPr txBox="1"/>
          <p:nvPr/>
        </p:nvSpPr>
        <p:spPr>
          <a:xfrm>
            <a:off x="1348406" y="5192377"/>
            <a:ext cx="4161188" cy="246221"/>
          </a:xfrm>
          <a:prstGeom prst="rect">
            <a:avLst/>
          </a:prstGeom>
          <a:noFill/>
        </p:spPr>
        <p:txBody>
          <a:bodyPr wrap="square" rtlCol="0">
            <a:spAutoFit/>
          </a:bodyPr>
          <a:lstStyle/>
          <a:p>
            <a:pPr algn="ctr"/>
            <a:r>
              <a:rPr lang="en-US" sz="1000">
                <a:effectLst/>
              </a:rPr>
              <a:t>“What Am I? Vortex Generators,” </a:t>
            </a:r>
            <a:r>
              <a:rPr lang="en-US" sz="1000" i="1">
                <a:effectLst/>
              </a:rPr>
              <a:t>AOPA</a:t>
            </a:r>
            <a:endParaRPr lang="en-US" sz="1000">
              <a:effectLst/>
            </a:endParaRPr>
          </a:p>
        </p:txBody>
      </p:sp>
      <p:pic>
        <p:nvPicPr>
          <p:cNvPr id="9" name="Picture 9" descr="Diagram, engineering drawing&#10;&#10;Description automatically generated">
            <a:extLst>
              <a:ext uri="{FF2B5EF4-FFF2-40B4-BE49-F238E27FC236}">
                <a16:creationId xmlns:a16="http://schemas.microsoft.com/office/drawing/2014/main" id="{D680EC38-B111-46FB-9B47-CF2BD53ADB74}"/>
              </a:ext>
            </a:extLst>
          </p:cNvPr>
          <p:cNvPicPr>
            <a:picLocks noChangeAspect="1"/>
          </p:cNvPicPr>
          <p:nvPr/>
        </p:nvPicPr>
        <p:blipFill rotWithShape="1">
          <a:blip r:embed="rId4"/>
          <a:srcRect b="5773"/>
          <a:stretch/>
        </p:blipFill>
        <p:spPr>
          <a:xfrm>
            <a:off x="6724650" y="2503052"/>
            <a:ext cx="4076700" cy="2689325"/>
          </a:xfrm>
          <a:prstGeom prst="rect">
            <a:avLst/>
          </a:prstGeom>
        </p:spPr>
      </p:pic>
      <p:sp>
        <p:nvSpPr>
          <p:cNvPr id="10" name="TextBox 9">
            <a:extLst>
              <a:ext uri="{FF2B5EF4-FFF2-40B4-BE49-F238E27FC236}">
                <a16:creationId xmlns:a16="http://schemas.microsoft.com/office/drawing/2014/main" id="{B9A23342-4CF6-4A5C-B043-6DDEDCBE9101}"/>
              </a:ext>
            </a:extLst>
          </p:cNvPr>
          <p:cNvSpPr txBox="1"/>
          <p:nvPr/>
        </p:nvSpPr>
        <p:spPr>
          <a:xfrm>
            <a:off x="6724650" y="5187043"/>
            <a:ext cx="415834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ea typeface="+mn-lt"/>
                <a:cs typeface="+mn-lt"/>
              </a:rPr>
              <a:t>"Performance of the State-of-the-Art US-2," </a:t>
            </a:r>
            <a:r>
              <a:rPr lang="en-US" sz="1000" i="1">
                <a:ea typeface="+mn-lt"/>
                <a:cs typeface="+mn-lt"/>
              </a:rPr>
              <a:t>ShinMaywa</a:t>
            </a:r>
            <a:endParaRPr lang="en-US" sz="1000" err="1">
              <a:cs typeface="Calibri" panose="020F0502020204030204"/>
            </a:endParaRPr>
          </a:p>
        </p:txBody>
      </p:sp>
    </p:spTree>
    <p:extLst>
      <p:ext uri="{BB962C8B-B14F-4D97-AF65-F5344CB8AC3E}">
        <p14:creationId xmlns:p14="http://schemas.microsoft.com/office/powerpoint/2010/main" val="299008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63ED-444D-4D9F-A76A-43176A1A2E8C}"/>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C11940A0-D881-43DE-9AE9-59B013206D5F}"/>
              </a:ext>
            </a:extLst>
          </p:cNvPr>
          <p:cNvSpPr>
            <a:spLocks noGrp="1"/>
          </p:cNvSpPr>
          <p:nvPr>
            <p:ph sz="half" idx="1"/>
          </p:nvPr>
        </p:nvSpPr>
        <p:spPr/>
        <p:txBody>
          <a:bodyPr vert="horz" lIns="91440" tIns="45720" rIns="91440" bIns="45720" rtlCol="0" anchor="t">
            <a:normAutofit/>
          </a:bodyPr>
          <a:lstStyle/>
          <a:p>
            <a:pPr>
              <a:lnSpc>
                <a:spcPct val="100000"/>
              </a:lnSpc>
              <a:spcAft>
                <a:spcPts val="2800"/>
              </a:spcAft>
            </a:pPr>
            <a:r>
              <a:rPr lang="en-US">
                <a:ea typeface="+mn-lt"/>
                <a:cs typeface="+mn-lt"/>
              </a:rPr>
              <a:t>Combine the benefits of vortex generators and active flow control</a:t>
            </a:r>
          </a:p>
          <a:p>
            <a:pPr>
              <a:lnSpc>
                <a:spcPct val="100000"/>
              </a:lnSpc>
            </a:pPr>
            <a:r>
              <a:rPr lang="en-US"/>
              <a:t>Simple integration</a:t>
            </a:r>
          </a:p>
          <a:p>
            <a:pPr lvl="1">
              <a:lnSpc>
                <a:spcPct val="100000"/>
              </a:lnSpc>
              <a:spcAft>
                <a:spcPts val="2800"/>
              </a:spcAft>
            </a:pPr>
            <a:r>
              <a:rPr lang="en-US"/>
              <a:t>Feasible to implement on aircraft</a:t>
            </a:r>
          </a:p>
        </p:txBody>
      </p:sp>
      <p:sp>
        <p:nvSpPr>
          <p:cNvPr id="4" name="Content Placeholder 3">
            <a:extLst>
              <a:ext uri="{FF2B5EF4-FFF2-40B4-BE49-F238E27FC236}">
                <a16:creationId xmlns:a16="http://schemas.microsoft.com/office/drawing/2014/main" id="{AC8822FD-2B15-4958-8E90-A189A1CB52F7}"/>
              </a:ext>
            </a:extLst>
          </p:cNvPr>
          <p:cNvSpPr>
            <a:spLocks noGrp="1"/>
          </p:cNvSpPr>
          <p:nvPr>
            <p:ph sz="half" idx="2"/>
          </p:nvPr>
        </p:nvSpPr>
        <p:spPr/>
        <p:txBody>
          <a:bodyPr vert="horz" lIns="91440" tIns="45720" rIns="91440" bIns="45720" rtlCol="0" anchor="t">
            <a:normAutofit/>
          </a:bodyPr>
          <a:lstStyle/>
          <a:p>
            <a:pPr>
              <a:spcAft>
                <a:spcPts val="2800"/>
              </a:spcAft>
            </a:pPr>
            <a:r>
              <a:rPr lang="en-US">
                <a:cs typeface="Calibri"/>
              </a:rPr>
              <a:t>Delay flow separation to higher angles of attack (AOA)</a:t>
            </a:r>
            <a:endParaRPr lang="en-US"/>
          </a:p>
          <a:p>
            <a:pPr>
              <a:spcAft>
                <a:spcPts val="2800"/>
              </a:spcAft>
            </a:pPr>
            <a:r>
              <a:rPr lang="en-US">
                <a:cs typeface="Calibri"/>
              </a:rPr>
              <a:t>Eliminate or reduce laminar separation bubble</a:t>
            </a:r>
          </a:p>
          <a:p>
            <a:endParaRPr lang="en-US"/>
          </a:p>
        </p:txBody>
      </p:sp>
    </p:spTree>
    <p:extLst>
      <p:ext uri="{BB962C8B-B14F-4D97-AF65-F5344CB8AC3E}">
        <p14:creationId xmlns:p14="http://schemas.microsoft.com/office/powerpoint/2010/main" val="125507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4EA4-3A26-4058-836C-D2A7CB7A43BF}"/>
              </a:ext>
            </a:extLst>
          </p:cNvPr>
          <p:cNvSpPr>
            <a:spLocks noGrp="1"/>
          </p:cNvSpPr>
          <p:nvPr>
            <p:ph type="title"/>
          </p:nvPr>
        </p:nvSpPr>
        <p:spPr/>
        <p:txBody>
          <a:bodyPr/>
          <a:lstStyle/>
          <a:p>
            <a:r>
              <a:rPr lang="en-US">
                <a:cs typeface="Calibri Light"/>
              </a:rPr>
              <a:t>Testing Methods</a:t>
            </a:r>
            <a:endParaRPr lang="en-US"/>
          </a:p>
        </p:txBody>
      </p:sp>
      <p:sp>
        <p:nvSpPr>
          <p:cNvPr id="3" name="Content Placeholder 2">
            <a:extLst>
              <a:ext uri="{FF2B5EF4-FFF2-40B4-BE49-F238E27FC236}">
                <a16:creationId xmlns:a16="http://schemas.microsoft.com/office/drawing/2014/main" id="{7803D305-4124-4FD2-96BA-83912C2ABCB6}"/>
              </a:ext>
            </a:extLst>
          </p:cNvPr>
          <p:cNvSpPr>
            <a:spLocks noGrp="1"/>
          </p:cNvSpPr>
          <p:nvPr>
            <p:ph sz="half" idx="1"/>
          </p:nvPr>
        </p:nvSpPr>
        <p:spPr/>
        <p:txBody>
          <a:bodyPr vert="horz" lIns="91440" tIns="45720" rIns="91440" bIns="45720" rtlCol="0" anchor="t">
            <a:normAutofit/>
          </a:bodyPr>
          <a:lstStyle/>
          <a:p>
            <a:r>
              <a:rPr lang="en-US">
                <a:cs typeface="Calibri"/>
              </a:rPr>
              <a:t>Wind tunnel testing</a:t>
            </a:r>
          </a:p>
          <a:p>
            <a:pPr lvl="1"/>
            <a:r>
              <a:rPr lang="en-US">
                <a:cs typeface="Calibri"/>
              </a:rPr>
              <a:t>Force Balance</a:t>
            </a:r>
          </a:p>
          <a:p>
            <a:pPr lvl="1"/>
            <a:r>
              <a:rPr lang="en-US">
                <a:cs typeface="Calibri"/>
              </a:rPr>
              <a:t>Surface pressure measurements</a:t>
            </a:r>
          </a:p>
          <a:p>
            <a:pPr lvl="1"/>
            <a:r>
              <a:rPr lang="en-US">
                <a:cs typeface="Calibri"/>
              </a:rPr>
              <a:t>Surface flow visualization</a:t>
            </a:r>
          </a:p>
          <a:p>
            <a:endParaRPr lang="en-US">
              <a:cs typeface="Calibri"/>
            </a:endParaRPr>
          </a:p>
        </p:txBody>
      </p:sp>
      <p:pic>
        <p:nvPicPr>
          <p:cNvPr id="5" name="Picture 6" descr="A picture containing indoor, floor, wall, appliance&#10;&#10;Description automatically generated">
            <a:extLst>
              <a:ext uri="{FF2B5EF4-FFF2-40B4-BE49-F238E27FC236}">
                <a16:creationId xmlns:a16="http://schemas.microsoft.com/office/drawing/2014/main" id="{E9E3456E-3685-40AB-857A-7918296C310F}"/>
              </a:ext>
            </a:extLst>
          </p:cNvPr>
          <p:cNvPicPr>
            <a:picLocks noGrp="1" noChangeAspect="1"/>
          </p:cNvPicPr>
          <p:nvPr>
            <p:ph sz="half" idx="2"/>
          </p:nvPr>
        </p:nvPicPr>
        <p:blipFill rotWithShape="1">
          <a:blip r:embed="rId3"/>
          <a:srcRect l="-105" t="35573" r="105" b="311"/>
          <a:stretch/>
        </p:blipFill>
        <p:spPr>
          <a:xfrm>
            <a:off x="6153151" y="1795975"/>
            <a:ext cx="5181605" cy="2199758"/>
          </a:xfrm>
        </p:spPr>
      </p:pic>
      <p:sp>
        <p:nvSpPr>
          <p:cNvPr id="7" name="TextBox 6">
            <a:extLst>
              <a:ext uri="{FF2B5EF4-FFF2-40B4-BE49-F238E27FC236}">
                <a16:creationId xmlns:a16="http://schemas.microsoft.com/office/drawing/2014/main" id="{1F8A5408-C072-40DF-A8B9-08D3BC6FA144}"/>
              </a:ext>
            </a:extLst>
          </p:cNvPr>
          <p:cNvSpPr txBox="1"/>
          <p:nvPr/>
        </p:nvSpPr>
        <p:spPr>
          <a:xfrm>
            <a:off x="6174922" y="3995733"/>
            <a:ext cx="517887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a:t>"</a:t>
            </a:r>
            <a:r>
              <a:rPr lang="en-US" sz="1000" err="1"/>
              <a:t>Flotek</a:t>
            </a:r>
            <a:r>
              <a:rPr lang="en-US" sz="1000"/>
              <a:t> 1440," </a:t>
            </a:r>
            <a:r>
              <a:rPr lang="en-US" sz="1000" i="1"/>
              <a:t>GDJ INC.</a:t>
            </a:r>
            <a:endParaRPr lang="en-US" sz="1000">
              <a:cs typeface="Calibri" panose="020F0502020204030204"/>
            </a:endParaRPr>
          </a:p>
        </p:txBody>
      </p:sp>
    </p:spTree>
    <p:extLst>
      <p:ext uri="{BB962C8B-B14F-4D97-AF65-F5344CB8AC3E}">
        <p14:creationId xmlns:p14="http://schemas.microsoft.com/office/powerpoint/2010/main" val="424997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40A-9415-4203-BB60-4375A7F5CCFF}"/>
              </a:ext>
            </a:extLst>
          </p:cNvPr>
          <p:cNvSpPr>
            <a:spLocks noGrp="1"/>
          </p:cNvSpPr>
          <p:nvPr>
            <p:ph type="title"/>
          </p:nvPr>
        </p:nvSpPr>
        <p:spPr/>
        <p:txBody>
          <a:bodyPr/>
          <a:lstStyle/>
          <a:p>
            <a:r>
              <a:rPr lang="en-US">
                <a:cs typeface="Calibri Light"/>
              </a:rPr>
              <a:t>Test Models</a:t>
            </a:r>
            <a:endParaRPr lang="en-US"/>
          </a:p>
        </p:txBody>
      </p:sp>
      <p:sp>
        <p:nvSpPr>
          <p:cNvPr id="3" name="Content Placeholder 2">
            <a:extLst>
              <a:ext uri="{FF2B5EF4-FFF2-40B4-BE49-F238E27FC236}">
                <a16:creationId xmlns:a16="http://schemas.microsoft.com/office/drawing/2014/main" id="{6739F8F1-E40A-4802-B555-0FE2D74BCCAD}"/>
              </a:ext>
            </a:extLst>
          </p:cNvPr>
          <p:cNvSpPr>
            <a:spLocks noGrp="1"/>
          </p:cNvSpPr>
          <p:nvPr>
            <p:ph sz="half" idx="1"/>
          </p:nvPr>
        </p:nvSpPr>
        <p:spPr/>
        <p:txBody>
          <a:bodyPr vert="horz" lIns="91440" tIns="45720" rIns="91440" bIns="45720" rtlCol="0" anchor="t">
            <a:normAutofit/>
          </a:bodyPr>
          <a:lstStyle/>
          <a:p>
            <a:r>
              <a:rPr lang="en-US">
                <a:cs typeface="Calibri"/>
              </a:rPr>
              <a:t>[show CAD of each configuration]</a:t>
            </a:r>
          </a:p>
          <a:p>
            <a:endParaRPr lang="en-US">
              <a:cs typeface="Calibri"/>
            </a:endParaRPr>
          </a:p>
        </p:txBody>
      </p:sp>
      <p:pic>
        <p:nvPicPr>
          <p:cNvPr id="5" name="Picture 6" descr=".bmp">
            <a:extLst>
              <a:ext uri="{FF2B5EF4-FFF2-40B4-BE49-F238E27FC236}">
                <a16:creationId xmlns:a16="http://schemas.microsoft.com/office/drawing/2014/main" id="{B5BE9DA2-4E11-4880-A1DA-AA08E80BDFC9}"/>
              </a:ext>
            </a:extLst>
          </p:cNvPr>
          <p:cNvPicPr>
            <a:picLocks noGrp="1" noChangeAspect="1"/>
          </p:cNvPicPr>
          <p:nvPr>
            <p:ph sz="half" idx="2"/>
          </p:nvPr>
        </p:nvPicPr>
        <p:blipFill rotWithShape="1">
          <a:blip r:embed="rId3"/>
          <a:srcRect l="21544" r="3052"/>
          <a:stretch/>
        </p:blipFill>
        <p:spPr>
          <a:xfrm>
            <a:off x="903249" y="1460450"/>
            <a:ext cx="4715603" cy="3102346"/>
          </a:xfrm>
        </p:spPr>
      </p:pic>
      <p:pic>
        <p:nvPicPr>
          <p:cNvPr id="6" name="Picture 4" descr="A picture containing text, device&#10;&#10;Description automatically generated">
            <a:extLst>
              <a:ext uri="{FF2B5EF4-FFF2-40B4-BE49-F238E27FC236}">
                <a16:creationId xmlns:a16="http://schemas.microsoft.com/office/drawing/2014/main" id="{63B68693-3AFA-4A31-B179-75DDB8A81EA1}"/>
              </a:ext>
            </a:extLst>
          </p:cNvPr>
          <p:cNvPicPr>
            <a:picLocks noChangeAspect="1"/>
          </p:cNvPicPr>
          <p:nvPr/>
        </p:nvPicPr>
        <p:blipFill>
          <a:blip r:embed="rId4"/>
          <a:stretch>
            <a:fillRect/>
          </a:stretch>
        </p:blipFill>
        <p:spPr>
          <a:xfrm>
            <a:off x="11102109" y="5427058"/>
            <a:ext cx="1089891" cy="1430942"/>
          </a:xfrm>
          <a:prstGeom prst="rect">
            <a:avLst/>
          </a:prstGeom>
        </p:spPr>
      </p:pic>
      <p:pic>
        <p:nvPicPr>
          <p:cNvPr id="7" name="Picture 7" descr=".bmp">
            <a:extLst>
              <a:ext uri="{FF2B5EF4-FFF2-40B4-BE49-F238E27FC236}">
                <a16:creationId xmlns:a16="http://schemas.microsoft.com/office/drawing/2014/main" id="{7F276192-1CC7-40A0-9147-23CAA6B22E50}"/>
              </a:ext>
            </a:extLst>
          </p:cNvPr>
          <p:cNvPicPr>
            <a:picLocks noChangeAspect="1"/>
          </p:cNvPicPr>
          <p:nvPr/>
        </p:nvPicPr>
        <p:blipFill rotWithShape="1">
          <a:blip r:embed="rId5"/>
          <a:srcRect l="27047" r="248" b="-675"/>
          <a:stretch/>
        </p:blipFill>
        <p:spPr>
          <a:xfrm>
            <a:off x="6751608" y="1238378"/>
            <a:ext cx="4555537" cy="3164370"/>
          </a:xfrm>
          <a:prstGeom prst="rect">
            <a:avLst/>
          </a:prstGeom>
        </p:spPr>
      </p:pic>
      <p:pic>
        <p:nvPicPr>
          <p:cNvPr id="9" name="Picture 9" descr="A picture containing text, accessory, vector graphics&#10;&#10;Description automatically generated">
            <a:extLst>
              <a:ext uri="{FF2B5EF4-FFF2-40B4-BE49-F238E27FC236}">
                <a16:creationId xmlns:a16="http://schemas.microsoft.com/office/drawing/2014/main" id="{D44AAE5E-B8CA-4FCC-A5C9-4444F139A65D}"/>
              </a:ext>
            </a:extLst>
          </p:cNvPr>
          <p:cNvPicPr>
            <a:picLocks noChangeAspect="1"/>
          </p:cNvPicPr>
          <p:nvPr/>
        </p:nvPicPr>
        <p:blipFill rotWithShape="1">
          <a:blip r:embed="rId6"/>
          <a:srcRect t="7456"/>
          <a:stretch/>
        </p:blipFill>
        <p:spPr>
          <a:xfrm>
            <a:off x="2179608" y="3834879"/>
            <a:ext cx="5144218" cy="2870204"/>
          </a:xfrm>
          <a:prstGeom prst="rect">
            <a:avLst/>
          </a:prstGeom>
        </p:spPr>
      </p:pic>
      <p:sp>
        <p:nvSpPr>
          <p:cNvPr id="10" name="Rectangle 9">
            <a:extLst>
              <a:ext uri="{FF2B5EF4-FFF2-40B4-BE49-F238E27FC236}">
                <a16:creationId xmlns:a16="http://schemas.microsoft.com/office/drawing/2014/main" id="{F5648458-71EC-4DD6-B7C7-0A1057DEA08C}"/>
              </a:ext>
            </a:extLst>
          </p:cNvPr>
          <p:cNvSpPr/>
          <p:nvPr/>
        </p:nvSpPr>
        <p:spPr>
          <a:xfrm>
            <a:off x="5365630" y="1390290"/>
            <a:ext cx="503207"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8A8DBB-FEF3-4EA3-B170-AF08448DD239}"/>
              </a:ext>
            </a:extLst>
          </p:cNvPr>
          <p:cNvSpPr/>
          <p:nvPr/>
        </p:nvSpPr>
        <p:spPr>
          <a:xfrm>
            <a:off x="10598090" y="900562"/>
            <a:ext cx="920150"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F4D0C1-39AF-40A9-B88A-8782858E0EC9}"/>
              </a:ext>
            </a:extLst>
          </p:cNvPr>
          <p:cNvSpPr/>
          <p:nvPr/>
        </p:nvSpPr>
        <p:spPr>
          <a:xfrm>
            <a:off x="6692482" y="3706894"/>
            <a:ext cx="460075" cy="46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7B65BC-C434-4BB3-A3E0-F81FE57C1CC7}"/>
              </a:ext>
            </a:extLst>
          </p:cNvPr>
          <p:cNvSpPr txBox="1"/>
          <p:nvPr/>
        </p:nvSpPr>
        <p:spPr>
          <a:xfrm>
            <a:off x="4901293" y="3064328"/>
            <a:ext cx="17362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Tolerance block</a:t>
            </a:r>
          </a:p>
        </p:txBody>
      </p:sp>
      <p:cxnSp>
        <p:nvCxnSpPr>
          <p:cNvPr id="21" name="Straight Arrow Connector 20">
            <a:extLst>
              <a:ext uri="{FF2B5EF4-FFF2-40B4-BE49-F238E27FC236}">
                <a16:creationId xmlns:a16="http://schemas.microsoft.com/office/drawing/2014/main" id="{24C0F33C-CC66-4259-936A-DA22FA0DEFEB}"/>
              </a:ext>
            </a:extLst>
          </p:cNvPr>
          <p:cNvCxnSpPr/>
          <p:nvPr/>
        </p:nvCxnSpPr>
        <p:spPr>
          <a:xfrm flipH="1">
            <a:off x="2681968" y="3277960"/>
            <a:ext cx="2269672" cy="274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EE67E6-1EDC-46E1-8A38-4CF7163845EA}"/>
              </a:ext>
            </a:extLst>
          </p:cNvPr>
          <p:cNvCxnSpPr/>
          <p:nvPr/>
        </p:nvCxnSpPr>
        <p:spPr>
          <a:xfrm>
            <a:off x="6468835" y="3271157"/>
            <a:ext cx="1159329" cy="383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2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963A-4CD5-4538-8162-695A3A6E5A29}"/>
              </a:ext>
            </a:extLst>
          </p:cNvPr>
          <p:cNvSpPr>
            <a:spLocks noGrp="1"/>
          </p:cNvSpPr>
          <p:nvPr>
            <p:ph type="title"/>
          </p:nvPr>
        </p:nvSpPr>
        <p:spPr/>
        <p:txBody>
          <a:bodyPr/>
          <a:lstStyle/>
          <a:p>
            <a:r>
              <a:rPr lang="en-US">
                <a:cs typeface="Calibri Light"/>
              </a:rPr>
              <a:t>Test Models</a:t>
            </a:r>
            <a:endParaRPr lang="en-US"/>
          </a:p>
        </p:txBody>
      </p:sp>
      <p:pic>
        <p:nvPicPr>
          <p:cNvPr id="7" name="Picture 7" descr=".bmp">
            <a:extLst>
              <a:ext uri="{FF2B5EF4-FFF2-40B4-BE49-F238E27FC236}">
                <a16:creationId xmlns:a16="http://schemas.microsoft.com/office/drawing/2014/main" id="{CFF30791-F5DD-4EBF-BD37-8376964D53AE}"/>
              </a:ext>
            </a:extLst>
          </p:cNvPr>
          <p:cNvPicPr>
            <a:picLocks noGrp="1" noChangeAspect="1"/>
          </p:cNvPicPr>
          <p:nvPr>
            <p:ph sz="half" idx="1"/>
          </p:nvPr>
        </p:nvPicPr>
        <p:blipFill rotWithShape="1">
          <a:blip r:embed="rId3"/>
          <a:srcRect l="21111" r="-278"/>
          <a:stretch/>
        </p:blipFill>
        <p:spPr>
          <a:xfrm>
            <a:off x="521898" y="1823566"/>
            <a:ext cx="5568592" cy="3492814"/>
          </a:xfrm>
        </p:spPr>
      </p:pic>
      <p:pic>
        <p:nvPicPr>
          <p:cNvPr id="8" name="Picture 8" descr=".bmp">
            <a:extLst>
              <a:ext uri="{FF2B5EF4-FFF2-40B4-BE49-F238E27FC236}">
                <a16:creationId xmlns:a16="http://schemas.microsoft.com/office/drawing/2014/main" id="{C43E0D1E-8221-4BD6-88E5-B1282C028168}"/>
              </a:ext>
            </a:extLst>
          </p:cNvPr>
          <p:cNvPicPr>
            <a:picLocks noGrp="1" noChangeAspect="1"/>
          </p:cNvPicPr>
          <p:nvPr>
            <p:ph sz="half" idx="2"/>
          </p:nvPr>
        </p:nvPicPr>
        <p:blipFill rotWithShape="1">
          <a:blip r:embed="rId4"/>
          <a:srcRect l="26667" r="-278" b="-894"/>
          <a:stretch/>
        </p:blipFill>
        <p:spPr>
          <a:xfrm>
            <a:off x="6186578" y="1823566"/>
            <a:ext cx="5165709" cy="3501434"/>
          </a:xfrm>
        </p:spPr>
      </p:pic>
      <p:sp>
        <p:nvSpPr>
          <p:cNvPr id="9" name="Rectangle 8">
            <a:extLst>
              <a:ext uri="{FF2B5EF4-FFF2-40B4-BE49-F238E27FC236}">
                <a16:creationId xmlns:a16="http://schemas.microsoft.com/office/drawing/2014/main" id="{2441B848-4AB6-4CA8-9751-00BE7B8B8CB3}"/>
              </a:ext>
            </a:extLst>
          </p:cNvPr>
          <p:cNvSpPr/>
          <p:nvPr/>
        </p:nvSpPr>
        <p:spPr>
          <a:xfrm>
            <a:off x="5529943" y="1638300"/>
            <a:ext cx="911678" cy="911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C67DF0-C7CF-4B2C-8534-2CACB4FB6F51}"/>
              </a:ext>
            </a:extLst>
          </p:cNvPr>
          <p:cNvSpPr/>
          <p:nvPr/>
        </p:nvSpPr>
        <p:spPr>
          <a:xfrm>
            <a:off x="10503354" y="1631496"/>
            <a:ext cx="911678" cy="911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AAC885-BC3C-4FC7-9BB2-A9BE20FF0816}"/>
              </a:ext>
            </a:extLst>
          </p:cNvPr>
          <p:cNvSpPr txBox="1"/>
          <p:nvPr/>
        </p:nvSpPr>
        <p:spPr>
          <a:xfrm>
            <a:off x="5881007" y="22070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Motor</a:t>
            </a:r>
          </a:p>
        </p:txBody>
      </p:sp>
      <p:sp>
        <p:nvSpPr>
          <p:cNvPr id="12" name="TextBox 11">
            <a:extLst>
              <a:ext uri="{FF2B5EF4-FFF2-40B4-BE49-F238E27FC236}">
                <a16:creationId xmlns:a16="http://schemas.microsoft.com/office/drawing/2014/main" id="{1F8F0D52-4BC3-4C98-B13B-C9E6E23714B6}"/>
              </a:ext>
            </a:extLst>
          </p:cNvPr>
          <p:cNvSpPr txBox="1"/>
          <p:nvPr/>
        </p:nvSpPr>
        <p:spPr>
          <a:xfrm>
            <a:off x="3710668" y="42957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Vortex Generator Disk</a:t>
            </a:r>
          </a:p>
        </p:txBody>
      </p:sp>
      <p:sp>
        <p:nvSpPr>
          <p:cNvPr id="13" name="TextBox 12">
            <a:extLst>
              <a:ext uri="{FF2B5EF4-FFF2-40B4-BE49-F238E27FC236}">
                <a16:creationId xmlns:a16="http://schemas.microsoft.com/office/drawing/2014/main" id="{9FD760BE-63B0-46BF-9A09-BAB4A5497816}"/>
              </a:ext>
            </a:extLst>
          </p:cNvPr>
          <p:cNvSpPr txBox="1"/>
          <p:nvPr/>
        </p:nvSpPr>
        <p:spPr>
          <a:xfrm>
            <a:off x="3431721" y="5323114"/>
            <a:ext cx="31378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Photodiode/transistor location</a:t>
            </a:r>
          </a:p>
        </p:txBody>
      </p:sp>
      <p:cxnSp>
        <p:nvCxnSpPr>
          <p:cNvPr id="14" name="Straight Arrow Connector 13">
            <a:extLst>
              <a:ext uri="{FF2B5EF4-FFF2-40B4-BE49-F238E27FC236}">
                <a16:creationId xmlns:a16="http://schemas.microsoft.com/office/drawing/2014/main" id="{04CC4B0F-EFFB-4153-A1CE-685B4052251B}"/>
              </a:ext>
            </a:extLst>
          </p:cNvPr>
          <p:cNvCxnSpPr/>
          <p:nvPr/>
        </p:nvCxnSpPr>
        <p:spPr>
          <a:xfrm flipH="1">
            <a:off x="1729468" y="2461532"/>
            <a:ext cx="4161065" cy="1172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4C65B5-5D6F-425E-A2B2-BFAD4D6E15DE}"/>
              </a:ext>
            </a:extLst>
          </p:cNvPr>
          <p:cNvCxnSpPr/>
          <p:nvPr/>
        </p:nvCxnSpPr>
        <p:spPr>
          <a:xfrm>
            <a:off x="6632121" y="2427515"/>
            <a:ext cx="601436" cy="1458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73499B-7D69-4D66-B714-D442D0B4E63A}"/>
              </a:ext>
            </a:extLst>
          </p:cNvPr>
          <p:cNvCxnSpPr/>
          <p:nvPr/>
        </p:nvCxnSpPr>
        <p:spPr>
          <a:xfrm flipV="1">
            <a:off x="5917747" y="4246790"/>
            <a:ext cx="1377042" cy="2149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65DE67-4763-4A61-A1F5-CCA83408C56A}"/>
              </a:ext>
            </a:extLst>
          </p:cNvPr>
          <p:cNvCxnSpPr/>
          <p:nvPr/>
        </p:nvCxnSpPr>
        <p:spPr>
          <a:xfrm flipV="1">
            <a:off x="6496050" y="4525736"/>
            <a:ext cx="900793" cy="9497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EE4CFE7-3E91-481C-91C2-AE63B3AA7930}"/>
              </a:ext>
            </a:extLst>
          </p:cNvPr>
          <p:cNvCxnSpPr/>
          <p:nvPr/>
        </p:nvCxnSpPr>
        <p:spPr>
          <a:xfrm flipH="1" flipV="1">
            <a:off x="1879147" y="4001861"/>
            <a:ext cx="1875064" cy="487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96DF24-7197-41C5-9314-EC340379291F}"/>
              </a:ext>
            </a:extLst>
          </p:cNvPr>
          <p:cNvCxnSpPr/>
          <p:nvPr/>
        </p:nvCxnSpPr>
        <p:spPr>
          <a:xfrm flipH="1" flipV="1">
            <a:off x="1668236" y="4308021"/>
            <a:ext cx="1820636" cy="1153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8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FA0A-88E1-4AD2-B1E3-1E6CBE8EE0B4}"/>
              </a:ext>
            </a:extLst>
          </p:cNvPr>
          <p:cNvSpPr>
            <a:spLocks noGrp="1"/>
          </p:cNvSpPr>
          <p:nvPr>
            <p:ph type="title"/>
          </p:nvPr>
        </p:nvSpPr>
        <p:spPr/>
        <p:txBody>
          <a:bodyPr/>
          <a:lstStyle/>
          <a:p>
            <a:r>
              <a:rPr lang="en-US"/>
              <a:t>Test Models</a:t>
            </a:r>
          </a:p>
        </p:txBody>
      </p:sp>
      <p:pic>
        <p:nvPicPr>
          <p:cNvPr id="5" name="Picture 6">
            <a:extLst>
              <a:ext uri="{FF2B5EF4-FFF2-40B4-BE49-F238E27FC236}">
                <a16:creationId xmlns:a16="http://schemas.microsoft.com/office/drawing/2014/main" id="{202824CC-BD29-4A85-9DC3-7A7A9DB416A2}"/>
              </a:ext>
            </a:extLst>
          </p:cNvPr>
          <p:cNvPicPr>
            <a:picLocks noGrp="1" noChangeAspect="1"/>
          </p:cNvPicPr>
          <p:nvPr>
            <p:ph sz="half" idx="1"/>
          </p:nvPr>
        </p:nvPicPr>
        <p:blipFill>
          <a:blip r:embed="rId3"/>
          <a:stretch>
            <a:fillRect/>
          </a:stretch>
        </p:blipFill>
        <p:spPr>
          <a:xfrm>
            <a:off x="838200" y="2706838"/>
            <a:ext cx="5181600" cy="2588913"/>
          </a:xfrm>
        </p:spPr>
      </p:pic>
      <p:pic>
        <p:nvPicPr>
          <p:cNvPr id="9" name="Content Placeholder 5">
            <a:extLst>
              <a:ext uri="{FF2B5EF4-FFF2-40B4-BE49-F238E27FC236}">
                <a16:creationId xmlns:a16="http://schemas.microsoft.com/office/drawing/2014/main" id="{FD6CFE7D-32FF-4F8B-BFCF-0B8EF90A4428}"/>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2274094"/>
            <a:ext cx="5181600" cy="3454399"/>
          </a:xfrm>
        </p:spPr>
      </p:pic>
    </p:spTree>
    <p:extLst>
      <p:ext uri="{BB962C8B-B14F-4D97-AF65-F5344CB8AC3E}">
        <p14:creationId xmlns:p14="http://schemas.microsoft.com/office/powerpoint/2010/main" val="1860719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33448197097D4BB6E885EDEB3B7219" ma:contentTypeVersion="8" ma:contentTypeDescription="Create a new document." ma:contentTypeScope="" ma:versionID="f483283ca82f677bc80d355e289309fe">
  <xsd:schema xmlns:xsd="http://www.w3.org/2001/XMLSchema" xmlns:xs="http://www.w3.org/2001/XMLSchema" xmlns:p="http://schemas.microsoft.com/office/2006/metadata/properties" xmlns:ns2="a616dab5-de78-4bf7-bc99-7a7ed60916fd" targetNamespace="http://schemas.microsoft.com/office/2006/metadata/properties" ma:root="true" ma:fieldsID="d6571dadcec33cf451eb68f4e727921e" ns2:_="">
    <xsd:import namespace="a616dab5-de78-4bf7-bc99-7a7ed60916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6dab5-de78-4bf7-bc99-7a7ed6091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8C4B1-7503-4F05-89E0-2BAEFCD7838E}">
  <ds:schemaRefs>
    <ds:schemaRef ds:uri="http://purl.org/dc/terms/"/>
    <ds:schemaRef ds:uri="http://schemas.microsoft.com/office/2006/metadata/properties"/>
    <ds:schemaRef ds:uri="a616dab5-de78-4bf7-bc99-7a7ed60916fd"/>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813C37-FDED-4E02-B6DB-39608DE78AC5}">
  <ds:schemaRefs>
    <ds:schemaRef ds:uri="http://schemas.microsoft.com/sharepoint/v3/contenttype/forms"/>
  </ds:schemaRefs>
</ds:datastoreItem>
</file>

<file path=customXml/itemProps3.xml><?xml version="1.0" encoding="utf-8"?>
<ds:datastoreItem xmlns:ds="http://schemas.openxmlformats.org/officeDocument/2006/customXml" ds:itemID="{1CD6217A-AFAE-4437-AEEB-BB99EFD9F563}">
  <ds:schemaRefs>
    <ds:schemaRef ds:uri="a616dab5-de78-4bf7-bc99-7a7ed60916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282</Words>
  <Application>Microsoft Office PowerPoint</Application>
  <PresentationFormat>Widescreen</PresentationFormat>
  <Paragraphs>63</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Experimental Investigation of Active Vortex Generators</vt:lpstr>
      <vt:lpstr>Problem</vt:lpstr>
      <vt:lpstr>Flow Separation</vt:lpstr>
      <vt:lpstr>Flow Control</vt:lpstr>
      <vt:lpstr>Objectives</vt:lpstr>
      <vt:lpstr>Testing Methods</vt:lpstr>
      <vt:lpstr>Test Models</vt:lpstr>
      <vt:lpstr>Test Models</vt:lpstr>
      <vt:lpstr>Test Models</vt:lpstr>
      <vt:lpstr>Analysis</vt:lpstr>
      <vt:lpstr>Progress</vt:lpstr>
      <vt:lpstr>Future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Aksenfeld</dc:creator>
  <cp:lastModifiedBy>Aksenfeld, David B.</cp:lastModifiedBy>
  <cp:revision>1</cp:revision>
  <dcterms:created xsi:type="dcterms:W3CDTF">2021-04-02T03:57:26Z</dcterms:created>
  <dcterms:modified xsi:type="dcterms:W3CDTF">2021-04-02T16:12:02Z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0x010100EB33448197097D4BB6E885EDEB3B7219</vt:lpwstr>
  </property>
</Properties>
</file>